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78" r:id="rId4"/>
    <p:sldId id="279" r:id="rId5"/>
    <p:sldId id="283" r:id="rId6"/>
    <p:sldId id="269" r:id="rId7"/>
    <p:sldId id="268" r:id="rId8"/>
    <p:sldId id="281" r:id="rId9"/>
    <p:sldId id="270" r:id="rId10"/>
    <p:sldId id="1642" r:id="rId11"/>
    <p:sldId id="284" r:id="rId12"/>
    <p:sldId id="1645" r:id="rId13"/>
    <p:sldId id="1644" r:id="rId14"/>
    <p:sldId id="286" r:id="rId15"/>
    <p:sldId id="271" r:id="rId16"/>
    <p:sldId id="273" r:id="rId17"/>
    <p:sldId id="272" r:id="rId18"/>
    <p:sldId id="275" r:id="rId19"/>
    <p:sldId id="274" r:id="rId20"/>
    <p:sldId id="1610" r:id="rId21"/>
    <p:sldId id="1643" r:id="rId22"/>
    <p:sldId id="1611" r:id="rId23"/>
    <p:sldId id="282" r:id="rId24"/>
    <p:sldId id="1641" r:id="rId25"/>
  </p:sldIdLst>
  <p:sldSz cx="12192000" cy="6858000"/>
  <p:notesSz cx="6858000" cy="9144000"/>
  <p:custDataLst>
    <p:tags r:id="rId27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" id="{6497AC84-1DAE-4C05-9FAC-AFB9E72B8A0A}">
          <p14:sldIdLst>
            <p14:sldId id="256"/>
            <p14:sldId id="258"/>
          </p14:sldIdLst>
        </p14:section>
        <p14:section name="Context" id="{43C4B30D-71DE-4379-A1FC-E37F264F3D14}">
          <p14:sldIdLst>
            <p14:sldId id="278"/>
            <p14:sldId id="279"/>
            <p14:sldId id="283"/>
            <p14:sldId id="269"/>
            <p14:sldId id="268"/>
            <p14:sldId id="281"/>
          </p14:sldIdLst>
        </p14:section>
        <p14:section name="Trends" id="{AF738D49-DE21-47C1-8C98-CD2111D9799B}">
          <p14:sldIdLst>
            <p14:sldId id="270"/>
          </p14:sldIdLst>
        </p14:section>
        <p14:section name="Career" id="{C6AD28DB-3FCE-4D31-9F47-8D5B3EB19B61}">
          <p14:sldIdLst>
            <p14:sldId id="1642"/>
            <p14:sldId id="284"/>
            <p14:sldId id="1645"/>
          </p14:sldIdLst>
        </p14:section>
        <p14:section name="Demos" id="{F9A4A5D6-D2B3-4781-B1FD-908B32A8AC06}">
          <p14:sldIdLst>
            <p14:sldId id="1644"/>
            <p14:sldId id="286"/>
            <p14:sldId id="271"/>
            <p14:sldId id="273"/>
            <p14:sldId id="272"/>
            <p14:sldId id="275"/>
            <p14:sldId id="274"/>
            <p14:sldId id="1610"/>
          </p14:sldIdLst>
        </p14:section>
        <p14:section name="Homework" id="{A94F50C8-E7D8-4504-A5DA-12170AFCB79B}">
          <p14:sldIdLst>
            <p14:sldId id="1643"/>
            <p14:sldId id="1611"/>
          </p14:sldIdLst>
        </p14:section>
        <p14:section name="Bye" id="{C7F2A581-0479-40D2-BA4C-90DC2D65571F}">
          <p14:sldIdLst>
            <p14:sldId id="282"/>
            <p14:sldId id="16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0D2192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71355" autoAdjust="0"/>
  </p:normalViewPr>
  <p:slideViewPr>
    <p:cSldViewPr snapToGrid="0">
      <p:cViewPr>
        <p:scale>
          <a:sx n="84" d="100"/>
          <a:sy n="84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4B02816-7189-4972-9BFA-FD83ABA4197A}" type="CATEGORYNAME">
                      <a:rPr lang="en-US" smtClean="0"/>
                      <a:pPr/>
                      <a:t>[CATEGORY NAME]</a:t>
                    </a:fld>
                    <a:endParaRPr lang="en-GB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B22-43F0-AF88-6C2CCC67CC69}"/>
                </c:ext>
              </c:extLst>
            </c:dLbl>
            <c:dLbl>
              <c:idx val="1"/>
              <c:layout>
                <c:manualLayout>
                  <c:x val="1.7655367231638255E-3"/>
                  <c:y val="-4.8419979612640211E-2"/>
                </c:manualLayout>
              </c:layout>
              <c:tx>
                <c:rich>
                  <a:bodyPr/>
                  <a:lstStyle/>
                  <a:p>
                    <a:fld id="{BE8FC5DE-0683-461C-9D59-AEBD3D7D3157}" type="CATEGORYNAME">
                      <a:rPr lang="en-US" smtClean="0"/>
                      <a:pPr/>
                      <a:t>[CATEGORY NAME]</a:t>
                    </a:fld>
                    <a:endParaRPr lang="en-GB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B22-43F0-AF88-6C2CCC67CC6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Ruby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22-43F0-AF88-6C2CCC67CC69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28763984"/>
        <c:axId val="528764640"/>
      </c:barChart>
      <c:catAx>
        <c:axId val="528763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764640"/>
        <c:crosses val="autoZero"/>
        <c:auto val="1"/>
        <c:lblAlgn val="ctr"/>
        <c:lblOffset val="100"/>
        <c:noMultiLvlLbl val="0"/>
      </c:catAx>
      <c:valAx>
        <c:axId val="5287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76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13/02/2020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pr/docs/blob/master/overview.md#running-dapr-on-a-local-developer-machine-in-standalone-mod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376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95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8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08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83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CARLOS ESTA PARA TÍ!</a:t>
            </a:r>
          </a:p>
          <a:p>
            <a:r>
              <a:rPr lang="en-GB" dirty="0"/>
              <a:t>A rapid, iterative Kubernetes development experience for teams</a:t>
            </a:r>
          </a:p>
          <a:p>
            <a:r>
              <a:rPr lang="en-GB" dirty="0"/>
              <a:t>Minimize local dev machine setup for each team member and work directly in AKS, a managed Kubernetes cluster in Azure.</a:t>
            </a:r>
          </a:p>
          <a:p>
            <a:r>
              <a:rPr lang="en-GB" dirty="0"/>
              <a:t>Rapidly iterate and debug code directly in Kubernetes using Visual Studio 2017 or Visual Studio Code.</a:t>
            </a:r>
          </a:p>
          <a:p>
            <a:r>
              <a:rPr lang="en-GB" dirty="0"/>
              <a:t>Generate Docker and Kubernetes configuration-as-code assets for you to use from development through to production.</a:t>
            </a:r>
          </a:p>
          <a:p>
            <a:r>
              <a:rPr lang="en-GB" dirty="0"/>
              <a:t>Share a managed Kubernetes cluster with your team and collaboratively work together. </a:t>
            </a:r>
          </a:p>
          <a:p>
            <a:r>
              <a:rPr lang="en-GB" dirty="0"/>
              <a:t>Develop your code in isolation, and do end-to-end testing with other components without replicating or mocking up dependencies.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C0C48-4451-A746-AB52-0FA17A08CA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97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https://github.com/dapr/docs/blob/master/overview.md#running-dapr-on-a-local-developer-machine-in-standalone-mode</a:t>
            </a:r>
            <a:endParaRPr lang="es-E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757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893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idea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charla</a:t>
            </a:r>
            <a:r>
              <a:rPr lang="en-US" dirty="0"/>
              <a:t> es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senteis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. Que so </a:t>
            </a:r>
            <a:r>
              <a:rPr lang="en-US" dirty="0" err="1"/>
              <a:t>motiveis</a:t>
            </a:r>
            <a:r>
              <a:rPr lang="en-US" dirty="0"/>
              <a:t> a </a:t>
            </a:r>
            <a:r>
              <a:rPr lang="en-US" dirty="0" err="1"/>
              <a:t>salir</a:t>
            </a:r>
            <a:r>
              <a:rPr lang="en-US" dirty="0"/>
              <a:t> de </a:t>
            </a:r>
            <a:r>
              <a:rPr lang="en-US" dirty="0" err="1"/>
              <a:t>vuestra</a:t>
            </a:r>
            <a:r>
              <a:rPr lang="en-US" dirty="0"/>
              <a:t> zona de comfort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631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28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1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7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8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4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0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2170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08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007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007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0072C6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Picture 2" descr="Image result for azure logo">
            <a:extLst>
              <a:ext uri="{FF2B5EF4-FFF2-40B4-BE49-F238E27FC236}">
                <a16:creationId xmlns:a16="http://schemas.microsoft.com/office/drawing/2014/main" id="{AC32E7EB-DB2F-416B-804C-0C5FA6F7E3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61" y="5465619"/>
            <a:ext cx="1124678" cy="8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5">
            <a:extLst>
              <a:ext uri="{FF2B5EF4-FFF2-40B4-BE49-F238E27FC236}">
                <a16:creationId xmlns:a16="http://schemas.microsoft.com/office/drawing/2014/main" id="{4DB288B3-9799-41BE-9BE5-E1EDD3596004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007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6885B491-27D9-45DE-AC75-37843EE23233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007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fecha 13">
            <a:extLst>
              <a:ext uri="{FF2B5EF4-FFF2-40B4-BE49-F238E27FC236}">
                <a16:creationId xmlns:a16="http://schemas.microsoft.com/office/drawing/2014/main" id="{AC13D4A4-6904-4B53-B6C6-F133414C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13/02/2020</a:t>
            </a:fld>
            <a:endParaRPr lang="es-ES" dirty="0"/>
          </a:p>
        </p:txBody>
      </p:sp>
      <p:sp>
        <p:nvSpPr>
          <p:cNvPr id="16" name="Marcador de pie de página 14">
            <a:extLst>
              <a:ext uri="{FF2B5EF4-FFF2-40B4-BE49-F238E27FC236}">
                <a16:creationId xmlns:a16="http://schemas.microsoft.com/office/drawing/2014/main" id="{4F8CA8FA-2BF0-416F-92A4-EDBF5291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22" name="Marcador de número de diapositiva 15">
            <a:extLst>
              <a:ext uri="{FF2B5EF4-FFF2-40B4-BE49-F238E27FC236}">
                <a16:creationId xmlns:a16="http://schemas.microsoft.com/office/drawing/2014/main" id="{DD7DDC0A-8DEA-4855-88BD-29422D86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23" name="Título 7">
            <a:extLst>
              <a:ext uri="{FF2B5EF4-FFF2-40B4-BE49-F238E27FC236}">
                <a16:creationId xmlns:a16="http://schemas.microsoft.com/office/drawing/2014/main" id="{EAC7E03B-D7AC-45E2-96DA-8C43DFDE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0072C6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4" name="CuadroTexto 1">
            <a:extLst>
              <a:ext uri="{FF2B5EF4-FFF2-40B4-BE49-F238E27FC236}">
                <a16:creationId xmlns:a16="http://schemas.microsoft.com/office/drawing/2014/main" id="{AE5ACB5E-405A-4421-9D0B-D66B396D838F}"/>
              </a:ext>
            </a:extLst>
          </p:cNvPr>
          <p:cNvSpPr txBox="1"/>
          <p:nvPr userDrawn="1"/>
        </p:nvSpPr>
        <p:spPr>
          <a:xfrm>
            <a:off x="10594618" y="64475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</a:p>
        </p:txBody>
      </p:sp>
      <p:pic>
        <p:nvPicPr>
          <p:cNvPr id="3074" name="Picture 2" descr="Image result for azure logo">
            <a:extLst>
              <a:ext uri="{FF2B5EF4-FFF2-40B4-BE49-F238E27FC236}">
                <a16:creationId xmlns:a16="http://schemas.microsoft.com/office/drawing/2014/main" id="{2E21F35E-C521-4D7F-AE63-7B5DE8A9D0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61" y="5465619"/>
            <a:ext cx="1124678" cy="8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632A5-097D-4FBA-B05E-4E49E0D46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13/02/2020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BCA8F-5144-454E-9C63-0ABAC0C4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03499-431B-4385-9F79-E5D3FAD5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Rectángulo 5">
            <a:extLst>
              <a:ext uri="{FF2B5EF4-FFF2-40B4-BE49-F238E27FC236}">
                <a16:creationId xmlns:a16="http://schemas.microsoft.com/office/drawing/2014/main" id="{0163C42D-C657-47D0-B0D9-1537CD72DF76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0072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fecha 13">
            <a:extLst>
              <a:ext uri="{FF2B5EF4-FFF2-40B4-BE49-F238E27FC236}">
                <a16:creationId xmlns:a16="http://schemas.microsoft.com/office/drawing/2014/main" id="{0A838065-4A8C-4C45-86AF-8825E7EF4E35}"/>
              </a:ext>
            </a:extLst>
          </p:cNvPr>
          <p:cNvSpPr txBox="1">
            <a:spLocks/>
          </p:cNvSpPr>
          <p:nvPr userDrawn="1"/>
        </p:nvSpPr>
        <p:spPr>
          <a:xfrm>
            <a:off x="305938" y="64517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76426A-DF8C-4B33-AC87-8CA5E8B7F10A}" type="datetimeFigureOut">
              <a:rPr lang="es-ES" smtClean="0"/>
              <a:pPr/>
              <a:t>13/02/2020</a:t>
            </a:fld>
            <a:endParaRPr lang="es-ES" dirty="0"/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BD2C1266-976D-4FA6-B2B9-CFA6C89BFB90}"/>
              </a:ext>
            </a:extLst>
          </p:cNvPr>
          <p:cNvSpPr txBox="1"/>
          <p:nvPr userDrawn="1"/>
        </p:nvSpPr>
        <p:spPr>
          <a:xfrm>
            <a:off x="10594618" y="644755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</a:p>
        </p:txBody>
      </p:sp>
      <p:pic>
        <p:nvPicPr>
          <p:cNvPr id="10" name="Picture 2" descr="Image result for azure logo">
            <a:extLst>
              <a:ext uri="{FF2B5EF4-FFF2-40B4-BE49-F238E27FC236}">
                <a16:creationId xmlns:a16="http://schemas.microsoft.com/office/drawing/2014/main" id="{AE76BFA5-C2B1-47C1-9639-4EBD797980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461" y="5465619"/>
            <a:ext cx="1124678" cy="8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2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7462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70376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954590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0488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532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84" Type="http://schemas.openxmlformats.org/officeDocument/2006/relationships/image" Target="../media/image84.png"/><Relationship Id="rId89" Type="http://schemas.openxmlformats.org/officeDocument/2006/relationships/image" Target="../media/image89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5" Type="http://schemas.openxmlformats.org/officeDocument/2006/relationships/image" Target="../media/image5.png"/><Relationship Id="rId90" Type="http://schemas.openxmlformats.org/officeDocument/2006/relationships/image" Target="../media/image90.png"/><Relationship Id="rId95" Type="http://schemas.openxmlformats.org/officeDocument/2006/relationships/image" Target="../media/image95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80" Type="http://schemas.openxmlformats.org/officeDocument/2006/relationships/image" Target="../media/image80.png"/><Relationship Id="rId85" Type="http://schemas.openxmlformats.org/officeDocument/2006/relationships/image" Target="../media/image85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83" Type="http://schemas.openxmlformats.org/officeDocument/2006/relationships/image" Target="../media/image83.png"/><Relationship Id="rId88" Type="http://schemas.openxmlformats.org/officeDocument/2006/relationships/image" Target="../media/image88.png"/><Relationship Id="rId91" Type="http://schemas.openxmlformats.org/officeDocument/2006/relationships/image" Target="../media/image91.png"/><Relationship Id="rId96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81" Type="http://schemas.openxmlformats.org/officeDocument/2006/relationships/image" Target="../media/image81.png"/><Relationship Id="rId86" Type="http://schemas.openxmlformats.org/officeDocument/2006/relationships/image" Target="../media/image86.png"/><Relationship Id="rId94" Type="http://schemas.openxmlformats.org/officeDocument/2006/relationships/image" Target="../media/image94.png"/><Relationship Id="rId99" Type="http://schemas.openxmlformats.org/officeDocument/2006/relationships/image" Target="../media/image99.png"/><Relationship Id="rId101" Type="http://schemas.openxmlformats.org/officeDocument/2006/relationships/image" Target="../media/image10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97" Type="http://schemas.openxmlformats.org/officeDocument/2006/relationships/image" Target="../media/image97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92" Type="http://schemas.openxmlformats.org/officeDocument/2006/relationships/image" Target="../media/image92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Relationship Id="rId24" Type="http://schemas.openxmlformats.org/officeDocument/2006/relationships/image" Target="../media/image24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66" Type="http://schemas.openxmlformats.org/officeDocument/2006/relationships/image" Target="../media/image66.png"/><Relationship Id="rId87" Type="http://schemas.openxmlformats.org/officeDocument/2006/relationships/image" Target="../media/image87.png"/><Relationship Id="rId61" Type="http://schemas.openxmlformats.org/officeDocument/2006/relationships/image" Target="../media/image61.png"/><Relationship Id="rId82" Type="http://schemas.openxmlformats.org/officeDocument/2006/relationships/image" Target="../media/image82.png"/><Relationship Id="rId19" Type="http://schemas.openxmlformats.org/officeDocument/2006/relationships/image" Target="../media/image19.png"/><Relationship Id="rId14" Type="http://schemas.openxmlformats.org/officeDocument/2006/relationships/image" Target="../media/image14.sv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56" Type="http://schemas.openxmlformats.org/officeDocument/2006/relationships/image" Target="../media/image56.png"/><Relationship Id="rId77" Type="http://schemas.openxmlformats.org/officeDocument/2006/relationships/image" Target="../media/image77.png"/><Relationship Id="rId100" Type="http://schemas.openxmlformats.org/officeDocument/2006/relationships/image" Target="../media/image100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93" Type="http://schemas.openxmlformats.org/officeDocument/2006/relationships/image" Target="../media/image93.png"/><Relationship Id="rId98" Type="http://schemas.openxmlformats.org/officeDocument/2006/relationships/image" Target="../media/image98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89000"/>
              </a:schemeClr>
            </a:gs>
            <a:gs pos="0">
              <a:schemeClr val="accent1">
                <a:lumMod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6" y="1985833"/>
            <a:ext cx="101808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6600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Prepare for the future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08629"/>
            <a:ext cx="63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prepare to conquer the Cloud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7354485" y="5225891"/>
            <a:ext cx="3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Carlos Mendible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7354483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Evangelist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@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everis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&amp; </a:t>
            </a:r>
            <a:r>
              <a:rPr lang="es-ES" sz="1600" i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Technologies MVP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7354481" y="612630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@cmendibl3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8508912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388097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45" y="1873054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1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blue screen windows 10">
            <a:extLst>
              <a:ext uri="{FF2B5EF4-FFF2-40B4-BE49-F238E27FC236}">
                <a16:creationId xmlns:a16="http://schemas.microsoft.com/office/drawing/2014/main" id="{8977605F-F897-4B5A-9E23-65B474B4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20" y="-15631"/>
            <a:ext cx="12365714" cy="88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896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el chunior">
            <a:extLst>
              <a:ext uri="{FF2B5EF4-FFF2-40B4-BE49-F238E27FC236}">
                <a16:creationId xmlns:a16="http://schemas.microsoft.com/office/drawing/2014/main" id="{FF2DD340-FFFA-42F0-9859-833D0724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3203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109745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81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643152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65" y="282391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536575" y="1623514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/dotnet:2.1-sdk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82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19" y="1095891"/>
            <a:ext cx="1206315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b="1" dirty="0">
                <a:latin typeface="Consolas" panose="020B0609020204030204" pitchFamily="49" charset="0"/>
              </a:rPr>
              <a:t>Ubuntu-16.04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06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2093423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728" y="27353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3" y="2010567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93" y="1991437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180" y="3531250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84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9AAF-E755-4671-B97F-AE69456E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Understand current IT Trends</a:t>
            </a:r>
          </a:p>
          <a:p>
            <a:r>
              <a:rPr lang="en-GB" dirty="0"/>
              <a:t>Understand how Cloud Computing may affect your career</a:t>
            </a:r>
          </a:p>
          <a:p>
            <a:r>
              <a:rPr lang="en-GB" dirty="0"/>
              <a:t>Show you some tips to prepare for the cloud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952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Azure Dev Spaces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A9EE5-EF20-41DB-AF09-58721FA07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478755"/>
            <a:ext cx="5696559" cy="482885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rapid, iterative Kubernetes development experience for teams</a:t>
            </a:r>
          </a:p>
          <a:p>
            <a:r>
              <a:rPr lang="en-GB" dirty="0"/>
              <a:t>Work directly in AKS</a:t>
            </a:r>
          </a:p>
          <a:p>
            <a:r>
              <a:rPr lang="en-GB" dirty="0"/>
              <a:t>Iterate and debug using Visual Studio or Visual Studio Code.</a:t>
            </a:r>
          </a:p>
          <a:p>
            <a:r>
              <a:rPr lang="en-GB" dirty="0"/>
              <a:t>Generate Docker and Kubernetes configuration-as-code assets.</a:t>
            </a:r>
          </a:p>
          <a:p>
            <a:r>
              <a:rPr lang="en-GB" dirty="0"/>
              <a:t>Share a cluster with your team and collaboratively work together. </a:t>
            </a:r>
          </a:p>
          <a:p>
            <a:r>
              <a:rPr lang="en-GB" dirty="0"/>
              <a:t>Develop your code in isolation, and do end-to-end testing with other components without replicating or mocking up dependencies.</a:t>
            </a:r>
          </a:p>
        </p:txBody>
      </p:sp>
      <p:sp>
        <p:nvSpPr>
          <p:cNvPr id="4" name="15 Rectángulo"/>
          <p:cNvSpPr/>
          <p:nvPr/>
        </p:nvSpPr>
        <p:spPr>
          <a:xfrm>
            <a:off x="251655" y="978682"/>
            <a:ext cx="8641124" cy="312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endParaRPr lang="es-ES" sz="1400">
              <a:solidFill>
                <a:prstClr val="black">
                  <a:lumMod val="65000"/>
                  <a:lumOff val="35000"/>
                </a:prstClr>
              </a:solidFill>
              <a:latin typeface="Ubuntu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25108596-9A21-40EB-B189-E4821820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856" y="2885084"/>
            <a:ext cx="4690807" cy="188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65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E8B1-FAE5-4EE4-A0D0-75746540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4D141-5A15-4094-B44A-A7A5EB669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597" y="1349943"/>
            <a:ext cx="3888806" cy="48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73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58CE-DAFA-49B1-8F27-32D42310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Dapr</a:t>
            </a:r>
            <a:r>
              <a:rPr lang="en-GB" dirty="0"/>
              <a:t> (dapr.io)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CE758E2-D99F-40D0-BF2A-C2DE318E4C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24" y="1527786"/>
            <a:ext cx="9372263" cy="445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414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el chunior">
            <a:extLst>
              <a:ext uri="{FF2B5EF4-FFF2-40B4-BE49-F238E27FC236}">
                <a16:creationId xmlns:a16="http://schemas.microsoft.com/office/drawing/2014/main" id="{A83257A7-4E48-4838-831A-531C4A8D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7305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89000"/>
              </a:schemeClr>
            </a:gs>
            <a:gs pos="0">
              <a:schemeClr val="accent1">
                <a:lumMod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3293889" y="2411806"/>
            <a:ext cx="5604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600" b="1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Thanks</a:t>
            </a:r>
            <a:r>
              <a:rPr lang="es-ES" sz="9600" b="1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!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2933918" y="3750633"/>
            <a:ext cx="63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@cmendibl3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DFF93-1C82-4FA4-BB33-D7CC3E06B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96" y="4335421"/>
            <a:ext cx="1635208" cy="1573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36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/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105288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Pull Requests (</a:t>
            </a:r>
            <a:r>
              <a:rPr lang="en-US" dirty="0" err="1"/>
              <a:t>Octoverse</a:t>
            </a:r>
            <a:r>
              <a:rPr lang="en-US" dirty="0"/>
              <a:t> 2017)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717024"/>
              </p:ext>
            </p:extLst>
          </p:nvPr>
        </p:nvGraphicFramePr>
        <p:xfrm>
          <a:off x="2499360" y="1169960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285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/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7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589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861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698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Trends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AD5551-4F11-49A0-9886-ABBF73B29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Serverless</a:t>
            </a:r>
            <a:r>
              <a:rPr lang="en-GB" dirty="0"/>
              <a:t>: applications are separated into various individual functions which are triggered by different types of events.</a:t>
            </a:r>
          </a:p>
          <a:p>
            <a:r>
              <a:rPr lang="en-GB" b="1" dirty="0"/>
              <a:t>Containerization and cloud native apps</a:t>
            </a:r>
            <a:r>
              <a:rPr lang="en-GB" dirty="0"/>
              <a:t>: are all about deploying and running distributed applications and micro-services </a:t>
            </a:r>
          </a:p>
          <a:p>
            <a:r>
              <a:rPr lang="en-GB" b="1" dirty="0"/>
              <a:t>Artificial intelligence &amp; Machine Learning</a:t>
            </a:r>
            <a:r>
              <a:rPr lang="en-GB" dirty="0"/>
              <a:t>: major drivers for public cloud adoption</a:t>
            </a:r>
          </a:p>
          <a:p>
            <a:r>
              <a:rPr lang="en-GB" b="1" dirty="0"/>
              <a:t>Automation:</a:t>
            </a:r>
            <a:r>
              <a:rPr lang="en-GB" dirty="0"/>
              <a:t> Terraform, Ansible, Others…</a:t>
            </a:r>
          </a:p>
          <a:p>
            <a:r>
              <a:rPr lang="en-GB" b="1" dirty="0"/>
              <a:t>Security</a:t>
            </a:r>
          </a:p>
          <a:p>
            <a:r>
              <a:rPr lang="en-GB" b="1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20235300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6e6545bfdeb6417aa59e3ddf0ed0825c&quot;,&quot;LanguageCode&quot;:&quot;es-ES&quot;,&quot;SlideGuids&quot;:[&quot;250528d0-7947-4bcd-aa4a-558b38fc3d12&quot;,&quot;93f0727e-8a91-4a15-9016-8ebeb0dbc872&quot;,&quot;8e84da45-8735-4c90-89e4-51ee76a4674a&quot;,&quot;cfbb7246-a6bd-4d49-8a0e-f489067c1e4c&quot;,&quot;40af61cf-0eee-4564-8c45-5d181a3fb5e8&quot;,&quot;56d58628-8b87-4d32-8a4d-c3efa2a07993&quot;,&quot;803becb8-7299-4e28-b1f3-78a1fc17ef24&quot;,&quot;ddb6d071-c639-4ba1-a159-453f9695527b&quot;,&quot;b5ce604a-09e6-4d01-bdbf-77dc39bf0487&quot;,&quot;8b4d8a7f-96de-473f-8117-33a8c2cb4009&quot;,&quot;35284931-3767-4e11-973e-10e94c508f2c&quot;,&quot;bd1e9b03-add0-4e56-9a30-2cd4ea73a110&quot;,&quot;46d2c759-833a-4e1d-824c-bac3c205ba20&quot;,&quot;fb207881-1599-440e-82fd-ce7aa18f6f1e&quot;,&quot;9c18a537-195f-4129-9148-164fdcf41178&quot;,&quot;b221753a-0bb3-416c-9c61-6304fa94bb79&quot;,&quot;eebd07cf-6332-4ffc-90bf-675d74aeebeb&quot;,&quot;781d4dfa-e2a5-4bb1-8d87-67eac05a6a7c&quot;,&quot;400b76e7-ff39-4671-978b-7698b493827e&quot;,&quot;56eeff3e-7afa-4b32-8ada-0a04ed07709c&quot;,&quot;662236e8-a2a0-4513-b240-1e6d5393f0bd&quot;,&quot;941044e0-4362-45d4-8569-17678e4bc655&quot;,&quot;27e36fbe-da18-421e-87ab-454eb827ace3&quot;,&quot;cc726f99-4a94-4cca-9836-24f344c1f743&quot;,&quot;e5a1fb6d-2081-4667-8cd0-bab942ced2fb&quot;,&quot;12c10eb9-8f68-4014-b698-a67965ea6bb6&quot;],&quot;TimeStamp&quot;:&quot;2020-01-16T20:46:12.9005475+01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50528d0-7947-4bcd-aa4a-558b38fc3d12&quot;,&quot;TimeStamp&quot;:&quot;2020-01-16T20:41:12.7105202+01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fbb7246-a6bd-4d49-8a0e-f489067c1e4c&quot;,&quot;TimeStamp&quot;:&quot;2020-01-16T20:41:12.7883657+01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1e939a55-0619-49a3-8485-0d38093b7ac0&quot;,&quot;TimeStamp&quot;:&quot;2019-04-06T12:10:05.4044828+02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cfbb7246-a6bd-4d49-8a0e-f489067c1e4c&quot;,&quot;TimeStamp&quot;:&quot;2020-01-16T20:41:12.7883657+01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250528d0-7947-4bcd-aa4a-558b38fc3d12&quot;,&quot;TimeStamp&quot;:&quot;2020-01-16T20:41:12.7105202+01:00&quot;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1120</Words>
  <Application>Microsoft Office PowerPoint</Application>
  <PresentationFormat>Widescreen</PresentationFormat>
  <Paragraphs>186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Helvetica</vt:lpstr>
      <vt:lpstr>Ubuntu</vt:lpstr>
      <vt:lpstr>Tema de Office</vt:lpstr>
      <vt:lpstr>PowerPoint Presentation</vt:lpstr>
      <vt:lpstr>GOALS</vt:lpstr>
      <vt:lpstr>Which languages do employers look for worldwide?</vt:lpstr>
      <vt:lpstr>Number of Pull Requests (Octoverse 2017)</vt:lpstr>
      <vt:lpstr>Public Cloud Adoption</vt:lpstr>
      <vt:lpstr>PowerPoint Presentation</vt:lpstr>
      <vt:lpstr>PowerPoint Presentation</vt:lpstr>
      <vt:lpstr>PowerPoint Presentation</vt:lpstr>
      <vt:lpstr>IT Trends</vt:lpstr>
      <vt:lpstr>Cloud: The evolution of roles</vt:lpstr>
      <vt:lpstr>Our “new” role as Developers</vt:lpstr>
      <vt:lpstr>PowerPoint Presentation</vt:lpstr>
      <vt:lpstr>PowerPoint Presentation</vt:lpstr>
      <vt:lpstr>We Code</vt:lpstr>
      <vt:lpstr>We Test… Right?</vt:lpstr>
      <vt:lpstr>Some of us build Containers</vt:lpstr>
      <vt:lpstr>We even Build and Test!</vt:lpstr>
      <vt:lpstr>Some of us include Containers in CI/CD</vt:lpstr>
      <vt:lpstr>Who does Infrastructure as code?</vt:lpstr>
      <vt:lpstr>Azure Dev Spaces</vt:lpstr>
      <vt:lpstr>Resources</vt:lpstr>
      <vt:lpstr>Dapr (dapr.io)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Carlos Mendible</cp:lastModifiedBy>
  <cp:revision>99</cp:revision>
  <dcterms:created xsi:type="dcterms:W3CDTF">2018-11-16T16:29:33Z</dcterms:created>
  <dcterms:modified xsi:type="dcterms:W3CDTF">2020-02-13T17:18:16Z</dcterms:modified>
</cp:coreProperties>
</file>